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83" r:id="rId23"/>
    <p:sldId id="282" r:id="rId24"/>
    <p:sldId id="279" r:id="rId2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59" d="100"/>
          <a:sy n="59" d="100"/>
        </p:scale>
        <p:origin x="669" y="4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2E05-FB21-45D0-9BA0-59A64EC2E511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0646-97F6-4D22-86EC-10725820B72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55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127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005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702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753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298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769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024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60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719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92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1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5058B-4482-4C1D-B0E3-7797663A19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388BB-E802-47D1-BC9B-7B54CDB322E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001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55131" y="912813"/>
            <a:ext cx="7105650" cy="2387600"/>
          </a:xfrm>
        </p:spPr>
        <p:txBody>
          <a:bodyPr>
            <a:normAutofit/>
          </a:bodyPr>
          <a:lstStyle/>
          <a:p>
            <a:r>
              <a:rPr lang="pt-PT" sz="3000" dirty="0"/>
              <a:t>Análise Quantitativa de Dados </a:t>
            </a:r>
            <a:br>
              <a:rPr lang="pt-PT" sz="3000" dirty="0"/>
            </a:br>
            <a:r>
              <a:rPr lang="pt-PT" sz="3000" dirty="0"/>
              <a:t>em Marketing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69684" y="3423444"/>
            <a:ext cx="9144000" cy="1655762"/>
          </a:xfrm>
        </p:spPr>
        <p:txBody>
          <a:bodyPr>
            <a:normAutofit/>
          </a:bodyPr>
          <a:lstStyle/>
          <a:p>
            <a:r>
              <a:rPr lang="pt-PT" sz="2000" b="1" dirty="0"/>
              <a:t>Mestrado em Marketing</a:t>
            </a:r>
          </a:p>
        </p:txBody>
      </p:sp>
      <p:pic>
        <p:nvPicPr>
          <p:cNvPr id="1026" name="Picture 2" descr="ISEG | UNPR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281543"/>
            <a:ext cx="2009775" cy="10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1803400"/>
            <a:ext cx="2246709" cy="3994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9600" y="0"/>
            <a:ext cx="5592686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134600" y="5830103"/>
            <a:ext cx="189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Ana Brochado</a:t>
            </a:r>
          </a:p>
        </p:txBody>
      </p:sp>
    </p:spTree>
    <p:extLst>
      <p:ext uri="{BB962C8B-B14F-4D97-AF65-F5344CB8AC3E}">
        <p14:creationId xmlns:p14="http://schemas.microsoft.com/office/powerpoint/2010/main" val="168980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Etapas da Análise de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1. </a:t>
            </a:r>
            <a:r>
              <a:rPr dirty="0" err="1"/>
              <a:t>Seleção</a:t>
            </a:r>
            <a:r>
              <a:rPr dirty="0"/>
              <a:t> das </a:t>
            </a:r>
            <a:r>
              <a:rPr dirty="0" err="1"/>
              <a:t>variáveis</a:t>
            </a:r>
            <a:r>
              <a:rPr dirty="0"/>
              <a:t> (</a:t>
            </a:r>
            <a:r>
              <a:rPr dirty="0" err="1"/>
              <a:t>relevantes</a:t>
            </a:r>
            <a:r>
              <a:rPr dirty="0"/>
              <a:t> e </a:t>
            </a:r>
            <a:r>
              <a:rPr dirty="0" err="1"/>
              <a:t>não</a:t>
            </a:r>
            <a:r>
              <a:rPr dirty="0"/>
              <a:t> </a:t>
            </a:r>
            <a:r>
              <a:rPr dirty="0" err="1"/>
              <a:t>colineares</a:t>
            </a:r>
            <a:r>
              <a:rPr dirty="0"/>
              <a:t>).</a:t>
            </a:r>
          </a:p>
          <a:p>
            <a:r>
              <a:rPr dirty="0"/>
              <a:t>2. </a:t>
            </a:r>
            <a:r>
              <a:rPr dirty="0" err="1"/>
              <a:t>Escolha</a:t>
            </a:r>
            <a:r>
              <a:rPr dirty="0"/>
              <a:t> da </a:t>
            </a:r>
            <a:r>
              <a:rPr dirty="0" err="1"/>
              <a:t>medida</a:t>
            </a:r>
            <a:r>
              <a:rPr dirty="0"/>
              <a:t> de </a:t>
            </a:r>
            <a:r>
              <a:rPr dirty="0" err="1"/>
              <a:t>distância</a:t>
            </a:r>
            <a:r>
              <a:rPr dirty="0"/>
              <a:t> (</a:t>
            </a:r>
            <a:r>
              <a:rPr dirty="0" err="1"/>
              <a:t>Euclidiana</a:t>
            </a:r>
            <a:r>
              <a:rPr dirty="0"/>
              <a:t>, </a:t>
            </a:r>
            <a:r>
              <a:rPr dirty="0" err="1"/>
              <a:t>Quadrada</a:t>
            </a:r>
            <a:r>
              <a:rPr dirty="0"/>
              <a:t> </a:t>
            </a:r>
            <a:r>
              <a:rPr dirty="0" err="1"/>
              <a:t>Euclidiana</a:t>
            </a:r>
            <a:r>
              <a:rPr dirty="0"/>
              <a:t>, Manhattan, etc.).</a:t>
            </a:r>
          </a:p>
          <a:p>
            <a:r>
              <a:rPr dirty="0"/>
              <a:t>3. </a:t>
            </a:r>
            <a:r>
              <a:rPr dirty="0" err="1"/>
              <a:t>Escolha</a:t>
            </a:r>
            <a:r>
              <a:rPr dirty="0"/>
              <a:t> do </a:t>
            </a:r>
            <a:r>
              <a:rPr dirty="0" err="1"/>
              <a:t>método</a:t>
            </a:r>
            <a:r>
              <a:rPr dirty="0"/>
              <a:t> de </a:t>
            </a:r>
            <a:r>
              <a:rPr dirty="0" err="1"/>
              <a:t>agrupamento</a:t>
            </a:r>
            <a:r>
              <a:rPr dirty="0"/>
              <a:t> (</a:t>
            </a:r>
            <a:r>
              <a:rPr dirty="0" err="1"/>
              <a:t>hierárquico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 smtClean="0"/>
              <a:t>não</a:t>
            </a:r>
            <a:r>
              <a:rPr lang="pt-PT" dirty="0" smtClean="0"/>
              <a:t> hierárquico</a:t>
            </a:r>
            <a:r>
              <a:rPr dirty="0" smtClean="0"/>
              <a:t>).</a:t>
            </a:r>
            <a:endParaRPr dirty="0"/>
          </a:p>
          <a:p>
            <a:r>
              <a:rPr dirty="0"/>
              <a:t>4. </a:t>
            </a:r>
            <a:r>
              <a:rPr dirty="0" err="1"/>
              <a:t>Determinação</a:t>
            </a:r>
            <a:r>
              <a:rPr dirty="0"/>
              <a:t> do </a:t>
            </a:r>
            <a:r>
              <a:rPr dirty="0" err="1"/>
              <a:t>número</a:t>
            </a:r>
            <a:r>
              <a:rPr dirty="0"/>
              <a:t> </a:t>
            </a:r>
            <a:r>
              <a:rPr dirty="0" err="1"/>
              <a:t>ótimo</a:t>
            </a:r>
            <a:r>
              <a:rPr dirty="0"/>
              <a:t> de clusters (</a:t>
            </a:r>
            <a:r>
              <a:rPr dirty="0" err="1"/>
              <a:t>Dendrograma</a:t>
            </a:r>
            <a:r>
              <a:rPr dirty="0"/>
              <a:t>, </a:t>
            </a:r>
            <a:r>
              <a:rPr dirty="0" smtClean="0"/>
              <a:t>Elbow </a:t>
            </a:r>
            <a:r>
              <a:rPr dirty="0"/>
              <a:t>method, Silhouette index).</a:t>
            </a:r>
          </a:p>
          <a:p>
            <a:r>
              <a:rPr dirty="0"/>
              <a:t>5. </a:t>
            </a:r>
            <a:r>
              <a:rPr dirty="0" err="1"/>
              <a:t>Validação</a:t>
            </a:r>
            <a:r>
              <a:rPr dirty="0"/>
              <a:t> e </a:t>
            </a:r>
            <a:r>
              <a:rPr dirty="0" err="1"/>
              <a:t>interpretação</a:t>
            </a:r>
            <a:r>
              <a:rPr dirty="0"/>
              <a:t> dos </a:t>
            </a:r>
            <a:r>
              <a:rPr dirty="0" err="1"/>
              <a:t>resultados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32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Interpretação dos Resultados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Avaliar</a:t>
            </a:r>
            <a:r>
              <a:rPr dirty="0" smtClean="0"/>
              <a:t> </a:t>
            </a:r>
            <a:r>
              <a:rPr dirty="0" err="1"/>
              <a:t>homogeneidade</a:t>
            </a:r>
            <a:r>
              <a:rPr dirty="0"/>
              <a:t> </a:t>
            </a:r>
            <a:r>
              <a:rPr dirty="0" err="1"/>
              <a:t>interna</a:t>
            </a:r>
            <a:r>
              <a:rPr dirty="0"/>
              <a:t> e </a:t>
            </a:r>
            <a:r>
              <a:rPr dirty="0" err="1"/>
              <a:t>heterogeneidade</a:t>
            </a:r>
            <a:r>
              <a:rPr dirty="0"/>
              <a:t> externa.</a:t>
            </a:r>
          </a:p>
          <a:p>
            <a:r>
              <a:rPr dirty="0" err="1" smtClean="0"/>
              <a:t>Examinar</a:t>
            </a:r>
            <a:r>
              <a:rPr dirty="0" smtClean="0"/>
              <a:t> </a:t>
            </a:r>
            <a:r>
              <a:rPr dirty="0"/>
              <a:t>o </a:t>
            </a:r>
            <a:r>
              <a:rPr dirty="0" err="1"/>
              <a:t>dendrograma</a:t>
            </a:r>
            <a:r>
              <a:rPr dirty="0"/>
              <a:t> (</a:t>
            </a:r>
            <a:r>
              <a:rPr dirty="0" err="1"/>
              <a:t>método</a:t>
            </a:r>
            <a:r>
              <a:rPr dirty="0"/>
              <a:t> </a:t>
            </a:r>
            <a:r>
              <a:rPr dirty="0" err="1"/>
              <a:t>hierárquico</a:t>
            </a:r>
            <a:r>
              <a:rPr dirty="0"/>
              <a:t>).</a:t>
            </a:r>
          </a:p>
          <a:p>
            <a:r>
              <a:rPr dirty="0" err="1" smtClean="0"/>
              <a:t>Descrever</a:t>
            </a:r>
            <a:r>
              <a:rPr dirty="0" smtClean="0"/>
              <a:t> </a:t>
            </a:r>
            <a:r>
              <a:rPr dirty="0" err="1"/>
              <a:t>cada</a:t>
            </a:r>
            <a:r>
              <a:rPr dirty="0"/>
              <a:t> cluster </a:t>
            </a:r>
            <a:r>
              <a:rPr dirty="0" err="1"/>
              <a:t>segundo</a:t>
            </a:r>
            <a:r>
              <a:rPr dirty="0"/>
              <a:t> as </a:t>
            </a:r>
            <a:r>
              <a:rPr dirty="0" err="1"/>
              <a:t>variáveis</a:t>
            </a:r>
            <a:r>
              <a:rPr dirty="0"/>
              <a:t> </a:t>
            </a:r>
            <a:r>
              <a:rPr dirty="0" err="1"/>
              <a:t>médias</a:t>
            </a:r>
            <a:r>
              <a:rPr dirty="0"/>
              <a:t>.</a:t>
            </a:r>
          </a:p>
          <a:p>
            <a:r>
              <a:rPr lang="pt-PT" dirty="0" smtClean="0"/>
              <a:t>Atribuir um nome a cada grupo com significado para o marketing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80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Validação dos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Estabilidade</a:t>
            </a:r>
            <a:r>
              <a:rPr dirty="0"/>
              <a:t>: </a:t>
            </a:r>
            <a:r>
              <a:rPr dirty="0" err="1"/>
              <a:t>replicar</a:t>
            </a:r>
            <a:r>
              <a:rPr dirty="0"/>
              <a:t> </a:t>
            </a:r>
            <a:r>
              <a:rPr dirty="0" err="1"/>
              <a:t>análise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subamostras</a:t>
            </a:r>
            <a:r>
              <a:rPr dirty="0"/>
              <a:t>.</a:t>
            </a:r>
          </a:p>
          <a:p>
            <a:r>
              <a:rPr dirty="0" err="1" smtClean="0"/>
              <a:t>Significância</a:t>
            </a:r>
            <a:r>
              <a:rPr dirty="0"/>
              <a:t>: ANOVA </a:t>
            </a:r>
            <a:r>
              <a:rPr dirty="0" err="1"/>
              <a:t>ou</a:t>
            </a:r>
            <a:r>
              <a:rPr dirty="0"/>
              <a:t> teste F entre </a:t>
            </a:r>
            <a:r>
              <a:rPr dirty="0" err="1" smtClean="0"/>
              <a:t>grupos</a:t>
            </a:r>
            <a:r>
              <a:rPr lang="pt-PT" dirty="0" smtClean="0"/>
              <a:t> (teste da existência de diferenças nas médias usadas para formar os grupos)</a:t>
            </a:r>
            <a:r>
              <a:rPr dirty="0" smtClean="0"/>
              <a:t>.</a:t>
            </a:r>
            <a:endParaRPr dirty="0"/>
          </a:p>
          <a:p>
            <a:r>
              <a:rPr dirty="0" err="1" smtClean="0"/>
              <a:t>Validade</a:t>
            </a:r>
            <a:r>
              <a:rPr dirty="0" smtClean="0"/>
              <a:t> </a:t>
            </a:r>
            <a:r>
              <a:rPr dirty="0"/>
              <a:t>externa: </a:t>
            </a:r>
            <a:r>
              <a:rPr dirty="0" err="1"/>
              <a:t>correlação</a:t>
            </a:r>
            <a:r>
              <a:rPr dirty="0"/>
              <a:t> com </a:t>
            </a:r>
            <a:r>
              <a:rPr dirty="0" err="1"/>
              <a:t>variáveis</a:t>
            </a:r>
            <a:r>
              <a:rPr dirty="0"/>
              <a:t> </a:t>
            </a:r>
            <a:r>
              <a:rPr dirty="0" err="1" smtClean="0"/>
              <a:t>externas</a:t>
            </a:r>
            <a:r>
              <a:rPr lang="pt-PT" dirty="0" smtClean="0"/>
              <a:t> (não usadas para criar os clusters)</a:t>
            </a:r>
            <a:r>
              <a:rPr dirty="0" smtClean="0"/>
              <a:t>.</a:t>
            </a:r>
            <a:endParaRPr dirty="0"/>
          </a:p>
          <a:p>
            <a:r>
              <a:rPr dirty="0" err="1" smtClean="0"/>
              <a:t>Praticidade</a:t>
            </a:r>
            <a:r>
              <a:rPr dirty="0"/>
              <a:t>: </a:t>
            </a:r>
            <a:r>
              <a:rPr dirty="0" err="1"/>
              <a:t>utilidade</a:t>
            </a:r>
            <a:r>
              <a:rPr dirty="0"/>
              <a:t> para </a:t>
            </a:r>
            <a:r>
              <a:rPr dirty="0" err="1"/>
              <a:t>decisões</a:t>
            </a:r>
            <a:r>
              <a:rPr dirty="0"/>
              <a:t> </a:t>
            </a:r>
            <a:r>
              <a:rPr lang="pt-PT" dirty="0" smtClean="0"/>
              <a:t>de segmentação de mercado</a:t>
            </a:r>
            <a:r>
              <a:rPr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95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Boas Práticas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Padronizar</a:t>
            </a:r>
            <a:r>
              <a:rPr dirty="0" smtClean="0"/>
              <a:t> </a:t>
            </a:r>
            <a:r>
              <a:rPr dirty="0" err="1"/>
              <a:t>variáveis</a:t>
            </a:r>
            <a:r>
              <a:rPr dirty="0"/>
              <a:t> (Z-score</a:t>
            </a:r>
            <a:r>
              <a:rPr dirty="0" smtClean="0"/>
              <a:t>)</a:t>
            </a:r>
            <a:r>
              <a:rPr lang="pt-PT" dirty="0" smtClean="0"/>
              <a:t> quando as variáveis usadas para criar os grupos são medidas em escalas diferentes</a:t>
            </a:r>
            <a:r>
              <a:rPr dirty="0" smtClean="0"/>
              <a:t>.</a:t>
            </a:r>
            <a:endParaRPr dirty="0"/>
          </a:p>
          <a:p>
            <a:r>
              <a:rPr dirty="0" err="1" smtClean="0"/>
              <a:t>Eliminar</a:t>
            </a:r>
            <a:r>
              <a:rPr dirty="0" smtClean="0"/>
              <a:t> </a:t>
            </a:r>
            <a:r>
              <a:rPr dirty="0"/>
              <a:t>outliers.</a:t>
            </a:r>
          </a:p>
          <a:p>
            <a:r>
              <a:rPr dirty="0" err="1" smtClean="0"/>
              <a:t>Testar</a:t>
            </a:r>
            <a:r>
              <a:rPr dirty="0" smtClean="0"/>
              <a:t> </a:t>
            </a:r>
            <a:r>
              <a:rPr dirty="0" err="1"/>
              <a:t>diferentes</a:t>
            </a:r>
            <a:r>
              <a:rPr dirty="0"/>
              <a:t> </a:t>
            </a:r>
            <a:r>
              <a:rPr dirty="0" err="1"/>
              <a:t>métodos</a:t>
            </a:r>
            <a:r>
              <a:rPr dirty="0"/>
              <a:t> e </a:t>
            </a:r>
            <a:r>
              <a:rPr dirty="0" err="1"/>
              <a:t>distâncias</a:t>
            </a:r>
            <a:r>
              <a:rPr dirty="0"/>
              <a:t>.</a:t>
            </a:r>
          </a:p>
          <a:p>
            <a:r>
              <a:rPr dirty="0" err="1" smtClean="0"/>
              <a:t>Verificar</a:t>
            </a:r>
            <a:r>
              <a:rPr dirty="0" smtClean="0"/>
              <a:t> </a:t>
            </a:r>
            <a:r>
              <a:rPr dirty="0" err="1"/>
              <a:t>interpretação</a:t>
            </a:r>
            <a:r>
              <a:rPr dirty="0"/>
              <a:t> </a:t>
            </a:r>
            <a:r>
              <a:rPr dirty="0" err="1"/>
              <a:t>teórica</a:t>
            </a:r>
            <a:r>
              <a:rPr dirty="0"/>
              <a:t> dos </a:t>
            </a:r>
            <a:r>
              <a:rPr dirty="0" err="1"/>
              <a:t>resultados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23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smtClean="0"/>
              <a:t>SPSS passo-a-passo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127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58" y="157397"/>
            <a:ext cx="10457276" cy="65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7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3" y="914399"/>
            <a:ext cx="5524355" cy="46694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04" y="914399"/>
            <a:ext cx="6856716" cy="46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7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07215" y="-3723913"/>
            <a:ext cx="1478320" cy="114927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9527" y="452582"/>
            <a:ext cx="488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Dendograma</a:t>
            </a:r>
            <a:endParaRPr lang="pt-PT" dirty="0"/>
          </a:p>
        </p:txBody>
      </p:sp>
      <p:cxnSp>
        <p:nvCxnSpPr>
          <p:cNvPr id="7" name="Conexão reta 6"/>
          <p:cNvCxnSpPr/>
          <p:nvPr/>
        </p:nvCxnSpPr>
        <p:spPr>
          <a:xfrm flipV="1">
            <a:off x="138547" y="1791855"/>
            <a:ext cx="11240655" cy="923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1492750" y="1570182"/>
            <a:ext cx="579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3 grupos</a:t>
            </a:r>
            <a:endParaRPr lang="pt-PT" sz="10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7" y="3223010"/>
            <a:ext cx="6908800" cy="3340796"/>
          </a:xfrm>
          <a:prstGeom prst="rect">
            <a:avLst/>
          </a:prstGeom>
        </p:spPr>
      </p:pic>
      <p:cxnSp>
        <p:nvCxnSpPr>
          <p:cNvPr id="13" name="Conexão reta unidirecional 12"/>
          <p:cNvCxnSpPr/>
          <p:nvPr/>
        </p:nvCxnSpPr>
        <p:spPr>
          <a:xfrm flipH="1">
            <a:off x="6391564" y="5680364"/>
            <a:ext cx="1385454" cy="508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29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58"/>
            <a:ext cx="4748638" cy="624842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53" y="0"/>
            <a:ext cx="4847009" cy="45073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3621371"/>
            <a:ext cx="3962400" cy="323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3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83" y="497321"/>
            <a:ext cx="2573032" cy="21535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83" y="2742604"/>
            <a:ext cx="6953826" cy="3692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40400" y="2946400"/>
            <a:ext cx="1822450" cy="294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" name="Conexão reta unidirecional 5"/>
          <p:cNvCxnSpPr/>
          <p:nvPr/>
        </p:nvCxnSpPr>
        <p:spPr>
          <a:xfrm flipV="1">
            <a:off x="7342909" y="2051538"/>
            <a:ext cx="1191491" cy="8948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9003323" y="1441938"/>
            <a:ext cx="3012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 base de segmentação – variáveis usadas para obter os clusters permitem identificar clusters distintos.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037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n.º </a:t>
            </a:r>
            <a:r>
              <a:rPr lang="pt-PT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pt-PT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600" y="4167188"/>
            <a:ext cx="9804400" cy="1655762"/>
          </a:xfrm>
        </p:spPr>
        <p:txBody>
          <a:bodyPr>
            <a:normAutofit/>
          </a:bodyPr>
          <a:lstStyle/>
          <a:p>
            <a:pPr lvl="0"/>
            <a:r>
              <a:rPr lang="pt-PT" sz="4000" b="1" dirty="0" smtClean="0">
                <a:solidFill>
                  <a:schemeClr val="bg1"/>
                </a:solidFill>
              </a:rPr>
              <a:t>Análise de Clusters</a:t>
            </a: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9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9630" y="252838"/>
            <a:ext cx="637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Representação gráfica do </a:t>
            </a:r>
            <a:r>
              <a:rPr lang="pt-PT" b="1" dirty="0" err="1" smtClean="0"/>
              <a:t>centroide</a:t>
            </a:r>
            <a:r>
              <a:rPr lang="pt-PT" b="1" dirty="0" smtClean="0"/>
              <a:t> para os 3 grupos</a:t>
            </a:r>
            <a:endParaRPr lang="pt-PT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796"/>
            <a:ext cx="8713693" cy="58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6" y="267967"/>
            <a:ext cx="5652464" cy="38346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260" y="153748"/>
            <a:ext cx="4754842" cy="423582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814" y="3122622"/>
            <a:ext cx="4089625" cy="383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27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6" y="505775"/>
            <a:ext cx="3528050" cy="18753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06903" y="136443"/>
            <a:ext cx="357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Clusters x </a:t>
            </a:r>
            <a:r>
              <a:rPr lang="pt-PT" dirty="0" err="1"/>
              <a:t>G</a:t>
            </a:r>
            <a:r>
              <a:rPr lang="pt-PT" dirty="0" err="1" smtClean="0"/>
              <a:t>ender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0626" y="2467819"/>
            <a:ext cx="357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Clusters x Age Group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0626" y="4737710"/>
            <a:ext cx="357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Clusters x </a:t>
            </a:r>
            <a:r>
              <a:rPr lang="pt-PT" dirty="0" err="1" smtClean="0"/>
              <a:t>Origin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02" y="5044461"/>
            <a:ext cx="3411773" cy="18135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26" y="2862363"/>
            <a:ext cx="3528050" cy="187534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782393" y="1189529"/>
            <a:ext cx="5284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Os três clusters identificados estão associados a diferentes perfis demográficos nas variáveis </a:t>
            </a:r>
            <a:r>
              <a:rPr lang="pt-PT" dirty="0" err="1" smtClean="0"/>
              <a:t>gender</a:t>
            </a:r>
            <a:r>
              <a:rPr lang="pt-PT" dirty="0" smtClean="0"/>
              <a:t> (</a:t>
            </a:r>
            <a:r>
              <a:rPr lang="pt-PT" dirty="0" smtClean="0">
                <a:sym typeface="Symbol" panose="05050102010706020507" pitchFamily="18" charset="2"/>
              </a:rPr>
              <a:t></a:t>
            </a:r>
            <a:r>
              <a:rPr lang="pt-PT" dirty="0" smtClean="0"/>
              <a:t>2=54,73; p=0,00), Age Group </a:t>
            </a:r>
            <a:r>
              <a:rPr lang="pt-PT" dirty="0"/>
              <a:t>(</a:t>
            </a:r>
            <a:r>
              <a:rPr lang="pt-PT" dirty="0">
                <a:sym typeface="Symbol" panose="05050102010706020507" pitchFamily="18" charset="2"/>
              </a:rPr>
              <a:t></a:t>
            </a:r>
            <a:r>
              <a:rPr lang="pt-PT" dirty="0" smtClean="0"/>
              <a:t>2=46,09; </a:t>
            </a:r>
            <a:r>
              <a:rPr lang="pt-PT" dirty="0"/>
              <a:t>p=0,00</a:t>
            </a:r>
            <a:r>
              <a:rPr lang="pt-PT" dirty="0" smtClean="0"/>
              <a:t>) e </a:t>
            </a:r>
            <a:r>
              <a:rPr lang="pt-PT" dirty="0" err="1" smtClean="0"/>
              <a:t>Origin</a:t>
            </a:r>
            <a:r>
              <a:rPr lang="pt-PT" dirty="0" smtClean="0"/>
              <a:t> (</a:t>
            </a:r>
            <a:r>
              <a:rPr lang="pt-PT" dirty="0">
                <a:sym typeface="Symbol" panose="05050102010706020507" pitchFamily="18" charset="2"/>
              </a:rPr>
              <a:t></a:t>
            </a:r>
            <a:r>
              <a:rPr lang="pt-PT" dirty="0" smtClean="0"/>
              <a:t>2=51,54; </a:t>
            </a:r>
            <a:r>
              <a:rPr lang="pt-PT" dirty="0"/>
              <a:t>p=0,00)</a:t>
            </a:r>
          </a:p>
        </p:txBody>
      </p:sp>
    </p:spTree>
    <p:extLst>
      <p:ext uri="{BB962C8B-B14F-4D97-AF65-F5344CB8AC3E}">
        <p14:creationId xmlns:p14="http://schemas.microsoft.com/office/powerpoint/2010/main" val="1457814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6" y="291876"/>
            <a:ext cx="5762704" cy="2475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010238" y="1691236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Oval 4"/>
          <p:cNvSpPr/>
          <p:nvPr/>
        </p:nvSpPr>
        <p:spPr>
          <a:xfrm>
            <a:off x="3761449" y="1019878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10" y="3286420"/>
            <a:ext cx="5954559" cy="3049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97307" y="5201831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4182234" y="4067598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/>
          <p:cNvSpPr/>
          <p:nvPr/>
        </p:nvSpPr>
        <p:spPr>
          <a:xfrm>
            <a:off x="4902426" y="4067598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448" y="95152"/>
            <a:ext cx="5771650" cy="398518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846828" y="1832847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Oval 11"/>
          <p:cNvSpPr/>
          <p:nvPr/>
        </p:nvSpPr>
        <p:spPr>
          <a:xfrm>
            <a:off x="9205873" y="2409404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Oval 12"/>
          <p:cNvSpPr/>
          <p:nvPr/>
        </p:nvSpPr>
        <p:spPr>
          <a:xfrm>
            <a:off x="10776782" y="1323049"/>
            <a:ext cx="1003412" cy="509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546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Síntese de resultados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820400" cy="4940935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A </a:t>
            </a:r>
            <a:r>
              <a:rPr lang="pt-PT" dirty="0"/>
              <a:t>análise de clusters foi conduzida através de uma abordagem </a:t>
            </a:r>
            <a:r>
              <a:rPr lang="pt-PT" dirty="0" err="1"/>
              <a:t>bi-etápica</a:t>
            </a:r>
            <a:r>
              <a:rPr lang="pt-PT" dirty="0"/>
              <a:t>, combinando </a:t>
            </a:r>
            <a:r>
              <a:rPr lang="pt-PT" dirty="0" smtClean="0"/>
              <a:t>o método hierárquico de </a:t>
            </a:r>
            <a:r>
              <a:rPr lang="pt-PT" dirty="0" err="1" smtClean="0"/>
              <a:t>Ward</a:t>
            </a:r>
            <a:r>
              <a:rPr lang="pt-PT" dirty="0" smtClean="0"/>
              <a:t> com o método não hierárquico K-</a:t>
            </a:r>
            <a:r>
              <a:rPr lang="pt-PT" dirty="0" err="1" smtClean="0"/>
              <a:t>means</a:t>
            </a:r>
            <a:r>
              <a:rPr lang="pt-PT" dirty="0"/>
              <a:t>.</a:t>
            </a:r>
          </a:p>
          <a:p>
            <a:r>
              <a:rPr lang="pt-PT" dirty="0"/>
              <a:t>Na primeira etapa, recorreu-se à análise hierárquica pelo método de </a:t>
            </a:r>
            <a:r>
              <a:rPr lang="pt-PT" dirty="0" err="1"/>
              <a:t>Ward</a:t>
            </a:r>
            <a:r>
              <a:rPr lang="pt-PT" dirty="0"/>
              <a:t>, de modo a determinar o número apropriado de grupos. </a:t>
            </a:r>
            <a:r>
              <a:rPr lang="pt-PT" dirty="0" smtClean="0"/>
              <a:t>A </a:t>
            </a:r>
            <a:r>
              <a:rPr lang="pt-PT" dirty="0"/>
              <a:t>inspeção visual do dendrograma e na análise do salto no coeficiente de fusão, </a:t>
            </a:r>
            <a:r>
              <a:rPr lang="pt-PT" dirty="0" smtClean="0"/>
              <a:t>identificou 3 grupos.</a:t>
            </a:r>
          </a:p>
          <a:p>
            <a:r>
              <a:rPr lang="pt-PT" dirty="0" smtClean="0"/>
              <a:t>Na </a:t>
            </a:r>
            <a:r>
              <a:rPr lang="pt-PT" dirty="0"/>
              <a:t>segunda etapa, aplicou-se o método não hierárquico </a:t>
            </a:r>
            <a:r>
              <a:rPr lang="pt-PT" dirty="0" smtClean="0"/>
              <a:t>K-</a:t>
            </a:r>
            <a:r>
              <a:rPr lang="pt-PT" dirty="0" err="1" smtClean="0"/>
              <a:t>means</a:t>
            </a:r>
            <a:r>
              <a:rPr lang="pt-PT" dirty="0" smtClean="0"/>
              <a:t> para caracterizar cada um dos três grupos.</a:t>
            </a:r>
            <a:endParaRPr lang="pt-PT" dirty="0"/>
          </a:p>
          <a:p>
            <a:r>
              <a:rPr lang="pt-PT" dirty="0"/>
              <a:t>O procedimento resultou em três clusters distintos, </a:t>
            </a:r>
            <a:r>
              <a:rPr lang="pt-PT" dirty="0" smtClean="0"/>
              <a:t>com </a:t>
            </a:r>
            <a:r>
              <a:rPr lang="pt-PT" dirty="0"/>
              <a:t>diferenças estatisticamente significativas nas variáveis analisadas </a:t>
            </a:r>
            <a:r>
              <a:rPr lang="pt-PT" dirty="0" smtClean="0"/>
              <a:t>(</a:t>
            </a:r>
            <a:r>
              <a:rPr lang="pt-PT" i="1" dirty="0" smtClean="0"/>
              <a:t>vd.</a:t>
            </a:r>
            <a:r>
              <a:rPr lang="pt-PT" dirty="0" smtClean="0"/>
              <a:t>, </a:t>
            </a:r>
            <a:r>
              <a:rPr lang="pt-PT" i="1" dirty="0" smtClean="0"/>
              <a:t>ANOVA </a:t>
            </a:r>
            <a:r>
              <a:rPr lang="pt-PT" i="1" dirty="0" err="1" smtClean="0"/>
              <a:t>one-way</a:t>
            </a:r>
            <a:r>
              <a:rPr lang="pt-PT" dirty="0" smtClean="0"/>
              <a:t>).</a:t>
            </a:r>
            <a:endParaRPr lang="pt-PT" dirty="0"/>
          </a:p>
          <a:p>
            <a:r>
              <a:rPr lang="pt-PT" dirty="0"/>
              <a:t>Cluster 1 – </a:t>
            </a:r>
            <a:r>
              <a:rPr lang="pt-PT" dirty="0" err="1"/>
              <a:t>Functional-Oriented</a:t>
            </a:r>
            <a:r>
              <a:rPr lang="pt-PT" dirty="0"/>
              <a:t> </a:t>
            </a:r>
            <a:r>
              <a:rPr lang="pt-PT" dirty="0" err="1"/>
              <a:t>Travelers</a:t>
            </a:r>
            <a:r>
              <a:rPr lang="pt-PT" dirty="0"/>
              <a:t> (n = 93</a:t>
            </a:r>
            <a:r>
              <a:rPr lang="pt-PT" dirty="0" smtClean="0"/>
              <a:t>): Viajantes </a:t>
            </a:r>
            <a:r>
              <a:rPr lang="pt-PT" dirty="0"/>
              <a:t>que atribuem maior importância a aspetos funcionais e tangíveis da experiência de alojamento, como localização conveniente e condições de limpeza adequadas, demonstrando uma postura prática e racional nas suas avaliações</a:t>
            </a:r>
            <a:r>
              <a:rPr lang="pt-PT" dirty="0" smtClean="0"/>
              <a:t>.</a:t>
            </a:r>
          </a:p>
          <a:p>
            <a:r>
              <a:rPr lang="pt-PT" dirty="0" smtClean="0"/>
              <a:t>Cluster </a:t>
            </a:r>
            <a:r>
              <a:rPr lang="pt-PT" dirty="0"/>
              <a:t>2 – </a:t>
            </a:r>
            <a:r>
              <a:rPr lang="pt-PT" dirty="0" err="1"/>
              <a:t>Atmosphere</a:t>
            </a:r>
            <a:r>
              <a:rPr lang="pt-PT" dirty="0"/>
              <a:t> </a:t>
            </a:r>
            <a:r>
              <a:rPr lang="pt-PT" dirty="0" err="1"/>
              <a:t>Lovers</a:t>
            </a:r>
            <a:r>
              <a:rPr lang="pt-PT" dirty="0"/>
              <a:t> (n = 115): hóspedes que privilegiam a atmosfera, a localização e </a:t>
            </a:r>
            <a:r>
              <a:rPr lang="pt-PT" dirty="0" smtClean="0"/>
              <a:t>a possibilidade de interagir com outros turistas, </a:t>
            </a:r>
            <a:r>
              <a:rPr lang="pt-PT" dirty="0"/>
              <a:t>mostrando menor preocupação com o preço.</a:t>
            </a:r>
          </a:p>
          <a:p>
            <a:r>
              <a:rPr lang="pt-PT" dirty="0"/>
              <a:t>Cluster 3 – </a:t>
            </a:r>
            <a:r>
              <a:rPr lang="pt-PT" dirty="0" err="1"/>
              <a:t>Quality-Oriented</a:t>
            </a:r>
            <a:r>
              <a:rPr lang="pt-PT" dirty="0"/>
              <a:t> </a:t>
            </a:r>
            <a:r>
              <a:rPr lang="pt-PT" dirty="0" err="1"/>
              <a:t>Travelers</a:t>
            </a:r>
            <a:r>
              <a:rPr lang="pt-PT" dirty="0"/>
              <a:t> (n = 418): viajantes que procuram qualidade global, destacando limpeza, segurança, instalações e profissionalismo do staff</a:t>
            </a:r>
            <a:r>
              <a:rPr lang="pt-PT" dirty="0" smtClean="0"/>
              <a:t>.</a:t>
            </a:r>
          </a:p>
          <a:p>
            <a:r>
              <a:rPr lang="pt-PT" dirty="0" smtClean="0"/>
              <a:t>Os 3 clusters identificados correspondem a perfis demográficos distintos.</a:t>
            </a:r>
            <a:endParaRPr lang="pt-PT" dirty="0"/>
          </a:p>
          <a:p>
            <a:r>
              <a:rPr lang="pt-PT" dirty="0"/>
              <a:t>Esta segmentação evidencia três perfis de </a:t>
            </a:r>
            <a:r>
              <a:rPr lang="pt-PT" dirty="0" smtClean="0"/>
              <a:t>hóspedes </a:t>
            </a:r>
            <a:r>
              <a:rPr lang="pt-PT" dirty="0"/>
              <a:t>diferenciados, úteis para orientar </a:t>
            </a:r>
            <a:r>
              <a:rPr lang="pt-PT" dirty="0" smtClean="0"/>
              <a:t>decisões de marketing </a:t>
            </a:r>
            <a:r>
              <a:rPr lang="pt-PT" dirty="0" err="1" smtClean="0"/>
              <a:t>mix</a:t>
            </a:r>
            <a:r>
              <a:rPr lang="pt-PT" dirty="0" smtClean="0"/>
              <a:t> para cada segmento.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036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4500" y="717550"/>
            <a:ext cx="11455400" cy="592455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PT" sz="2400" dirty="0" smtClean="0"/>
              <a:t> 1.  Considere as seguintes variáveis, relativas a critérios usados na escolha de um </a:t>
            </a:r>
            <a:r>
              <a:rPr lang="pt-PT" sz="2400" dirty="0" err="1" smtClean="0"/>
              <a:t>hostel</a:t>
            </a:r>
            <a:endParaRPr lang="pt-PT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P2Q1.1</a:t>
            </a:r>
            <a:r>
              <a:rPr lang="en-US" sz="2400" dirty="0"/>
              <a:t>		</a:t>
            </a:r>
            <a:r>
              <a:rPr lang="en-US" sz="2400" dirty="0" smtClean="0"/>
              <a:t>Atmosphere</a:t>
            </a:r>
            <a:r>
              <a:rPr lang="en-US" sz="2400" dirty="0"/>
              <a:t>	</a:t>
            </a:r>
          </a:p>
          <a:p>
            <a:pPr marL="0" lvl="0" indent="0">
              <a:buNone/>
            </a:pPr>
            <a:r>
              <a:rPr lang="en-US" sz="2400" dirty="0"/>
              <a:t>P2Q1.2		</a:t>
            </a:r>
            <a:r>
              <a:rPr lang="en-US" sz="2400" dirty="0" smtClean="0"/>
              <a:t>Location</a:t>
            </a:r>
            <a:r>
              <a:rPr lang="en-US" sz="2400" dirty="0"/>
              <a:t>	</a:t>
            </a:r>
          </a:p>
          <a:p>
            <a:pPr marL="0" lvl="0" indent="0">
              <a:buNone/>
            </a:pPr>
            <a:r>
              <a:rPr lang="en-US" sz="2400" dirty="0"/>
              <a:t>P2Q1.3		</a:t>
            </a:r>
            <a:r>
              <a:rPr lang="en-US" sz="2400" dirty="0" smtClean="0"/>
              <a:t>Quality </a:t>
            </a:r>
            <a:r>
              <a:rPr lang="en-US" sz="2400" dirty="0"/>
              <a:t>of the staff	</a:t>
            </a:r>
          </a:p>
          <a:p>
            <a:pPr marL="0" lvl="0" indent="0">
              <a:buNone/>
            </a:pPr>
            <a:r>
              <a:rPr lang="en-US" sz="2400" dirty="0"/>
              <a:t>P2Q1.4		</a:t>
            </a:r>
            <a:r>
              <a:rPr lang="en-US" sz="2400" dirty="0" smtClean="0"/>
              <a:t>Facilities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P2Q1.5</a:t>
            </a:r>
            <a:r>
              <a:rPr lang="en-US" sz="2400" dirty="0"/>
              <a:t>		</a:t>
            </a:r>
            <a:r>
              <a:rPr lang="en-US" sz="2400" dirty="0" smtClean="0"/>
              <a:t>Price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P2Q1.6</a:t>
            </a:r>
            <a:r>
              <a:rPr lang="en-US" sz="2400" dirty="0"/>
              <a:t>		</a:t>
            </a:r>
            <a:r>
              <a:rPr lang="en-US" sz="2400" dirty="0" smtClean="0"/>
              <a:t>Cleanliness</a:t>
            </a:r>
            <a:r>
              <a:rPr lang="en-US" sz="2400" dirty="0"/>
              <a:t>	</a:t>
            </a:r>
          </a:p>
          <a:p>
            <a:pPr marL="0" lvl="0" indent="0">
              <a:buNone/>
            </a:pPr>
            <a:r>
              <a:rPr lang="en-US" sz="2400" dirty="0"/>
              <a:t>P2Q1.7		</a:t>
            </a:r>
            <a:r>
              <a:rPr lang="en-US" sz="2400" dirty="0" smtClean="0"/>
              <a:t>Security</a:t>
            </a:r>
            <a:r>
              <a:rPr lang="en-US" sz="2400" dirty="0"/>
              <a:t>	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P2Q1.9</a:t>
            </a:r>
            <a:r>
              <a:rPr lang="en-US" sz="2400" dirty="0"/>
              <a:t>		</a:t>
            </a:r>
            <a:r>
              <a:rPr lang="en-US" sz="2400" dirty="0" smtClean="0"/>
              <a:t>Meeting </a:t>
            </a:r>
            <a:r>
              <a:rPr lang="en-US" sz="2400" dirty="0"/>
              <a:t>other travelers	</a:t>
            </a: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P2Q1.10</a:t>
            </a:r>
            <a:r>
              <a:rPr lang="en-US" sz="2400" dirty="0"/>
              <a:t>	</a:t>
            </a:r>
            <a:r>
              <a:rPr lang="en-US" sz="2400" dirty="0" smtClean="0"/>
              <a:t>Internet </a:t>
            </a:r>
            <a:r>
              <a:rPr lang="en-US" sz="2400" dirty="0"/>
              <a:t>facilities	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err="1" smtClean="0"/>
              <a:t>Avaliados</a:t>
            </a:r>
            <a:r>
              <a:rPr lang="en-US" sz="2400" dirty="0" smtClean="0"/>
              <a:t> </a:t>
            </a:r>
            <a:r>
              <a:rPr lang="en-US" sz="2400" dirty="0" err="1" smtClean="0"/>
              <a:t>numa</a:t>
            </a:r>
            <a:r>
              <a:rPr lang="en-US" sz="2400" dirty="0" smtClean="0"/>
              <a:t> </a:t>
            </a:r>
            <a:r>
              <a:rPr lang="en-US" sz="2400" dirty="0" err="1" smtClean="0"/>
              <a:t>escala</a:t>
            </a:r>
            <a:r>
              <a:rPr lang="en-US" sz="2400" dirty="0" smtClean="0"/>
              <a:t> de 7-pontos, </a:t>
            </a:r>
            <a:r>
              <a:rPr lang="en-US" sz="2400" dirty="0" err="1" smtClean="0"/>
              <a:t>em</a:t>
            </a:r>
            <a:r>
              <a:rPr lang="en-US" sz="2400" dirty="0" smtClean="0"/>
              <a:t> que </a:t>
            </a:r>
            <a:r>
              <a:rPr lang="en-US" sz="2400" b="1" dirty="0" smtClean="0"/>
              <a:t>1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significa</a:t>
            </a:r>
            <a:r>
              <a:rPr lang="en-US" sz="2400" dirty="0" smtClean="0"/>
              <a:t> nada </a:t>
            </a:r>
            <a:r>
              <a:rPr lang="en-US" sz="2400" dirty="0" err="1" smtClean="0"/>
              <a:t>importante</a:t>
            </a:r>
            <a:r>
              <a:rPr lang="en-US" sz="2400" dirty="0" smtClean="0"/>
              <a:t> e </a:t>
            </a:r>
            <a:r>
              <a:rPr lang="en-US" sz="2400" b="1" dirty="0" smtClean="0"/>
              <a:t>7</a:t>
            </a:r>
            <a:r>
              <a:rPr lang="en-US" sz="2400" dirty="0" smtClean="0"/>
              <a:t> </a:t>
            </a:r>
            <a:r>
              <a:rPr lang="en-US" sz="2400" dirty="0" err="1" smtClean="0"/>
              <a:t>extremamente</a:t>
            </a:r>
            <a:r>
              <a:rPr lang="en-US" sz="2400" dirty="0" smtClean="0"/>
              <a:t> </a:t>
            </a:r>
            <a:r>
              <a:rPr lang="en-US" sz="2400" dirty="0" err="1" smtClean="0"/>
              <a:t>importante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66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Base de dados: </a:t>
            </a:r>
            <a:r>
              <a:rPr lang="pt-PT" dirty="0" err="1" smtClean="0"/>
              <a:t>hostels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1. Determine o número de segmentos de mercado para descrever os dados, usando como critério a variação do coeficiente de fusão obtido mela aplicação do método hierárquico de </a:t>
            </a:r>
            <a:r>
              <a:rPr lang="pt-PT" dirty="0" err="1" smtClean="0"/>
              <a:t>ward</a:t>
            </a:r>
            <a:r>
              <a:rPr lang="pt-PT" dirty="0" smtClean="0"/>
              <a:t> e usando como medida de distância o quadrado da distância euclidiana</a:t>
            </a:r>
          </a:p>
          <a:p>
            <a:r>
              <a:rPr lang="pt-PT" dirty="0" smtClean="0"/>
              <a:t>2. Com base no número de clusters obtido na etapa anterior, efetue uma análise de clusters usando o método K-</a:t>
            </a:r>
            <a:r>
              <a:rPr lang="pt-PT" dirty="0" err="1" smtClean="0"/>
              <a:t>means</a:t>
            </a:r>
            <a:r>
              <a:rPr lang="pt-PT" dirty="0" smtClean="0"/>
              <a:t>; crie uma nova variável com a classificação de cada consumidor a cada clusters</a:t>
            </a:r>
          </a:p>
          <a:p>
            <a:pPr lvl="1"/>
            <a:r>
              <a:rPr lang="pt-PT" dirty="0" smtClean="0"/>
              <a:t>Qual o número de consumidores em cada segmento?</a:t>
            </a:r>
          </a:p>
          <a:p>
            <a:pPr lvl="1"/>
            <a:r>
              <a:rPr lang="pt-PT" dirty="0" smtClean="0"/>
              <a:t>Existem diferenças no valor médio das variáveis usadas na produção dos clusters?</a:t>
            </a:r>
          </a:p>
          <a:p>
            <a:pPr lvl="1"/>
            <a:r>
              <a:rPr lang="pt-PT" dirty="0" smtClean="0"/>
              <a:t>Atribua um nome a cada cluster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3. Descreva cada cluster em função do sexo, grupo etário e origem.</a:t>
            </a:r>
          </a:p>
        </p:txBody>
      </p:sp>
    </p:spTree>
    <p:extLst>
      <p:ext uri="{BB962C8B-B14F-4D97-AF65-F5344CB8AC3E}">
        <p14:creationId xmlns:p14="http://schemas.microsoft.com/office/powerpoint/2010/main" val="89175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ltivariate Data Analysis: Global Edition - Hair Jr, Joseph F.; Bla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61" y="1690577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412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latin typeface="Bahnschrift" panose="020B0502040204020203" pitchFamily="34" charset="0"/>
              </a:rPr>
              <a:t>Análise</a:t>
            </a:r>
            <a:r>
              <a:rPr b="1" dirty="0">
                <a:latin typeface="Bahnschrift" panose="020B0502040204020203" pitchFamily="34" charset="0"/>
              </a:rPr>
              <a:t> de </a:t>
            </a:r>
            <a:r>
              <a:rPr b="1" dirty="0" smtClean="0">
                <a:latin typeface="Bahnschrift" panose="020B0502040204020203" pitchFamily="34" charset="0"/>
              </a:rPr>
              <a:t>Clusters</a:t>
            </a:r>
            <a:r>
              <a:rPr lang="pt-PT" b="1" dirty="0" smtClean="0">
                <a:latin typeface="Bahnschrift" panose="020B0502040204020203" pitchFamily="34" charset="0"/>
              </a:rPr>
              <a:t>/ </a:t>
            </a:r>
            <a:r>
              <a:rPr b="1" dirty="0" smtClean="0">
                <a:latin typeface="Bahnschrift" panose="020B0502040204020203" pitchFamily="34" charset="0"/>
              </a:rPr>
              <a:t>Cluster </a:t>
            </a:r>
            <a:r>
              <a:rPr b="1" dirty="0">
                <a:latin typeface="Bahnschrift" panose="020B0502040204020203" pitchFamily="34" charset="0"/>
              </a:rPr>
              <a:t>Analysis)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Objetivo</a:t>
            </a:r>
            <a:r>
              <a:rPr dirty="0"/>
              <a:t>: </a:t>
            </a:r>
            <a:r>
              <a:rPr dirty="0" err="1"/>
              <a:t>Agrupar</a:t>
            </a:r>
            <a:r>
              <a:rPr dirty="0"/>
              <a:t> </a:t>
            </a:r>
            <a:r>
              <a:rPr dirty="0" err="1"/>
              <a:t>objetos</a:t>
            </a:r>
            <a:r>
              <a:rPr dirty="0"/>
              <a:t> (</a:t>
            </a:r>
            <a:r>
              <a:rPr dirty="0" err="1"/>
              <a:t>indivíduos</a:t>
            </a:r>
            <a:r>
              <a:rPr dirty="0"/>
              <a:t>, </a:t>
            </a:r>
            <a:r>
              <a:rPr dirty="0" err="1"/>
              <a:t>empresas</a:t>
            </a:r>
            <a:r>
              <a:rPr dirty="0"/>
              <a:t>, </a:t>
            </a:r>
            <a:r>
              <a:rPr dirty="0" err="1"/>
              <a:t>produtos</a:t>
            </a:r>
            <a:r>
              <a:rPr dirty="0"/>
              <a:t>, etc.) de forma que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elementos</a:t>
            </a:r>
            <a:r>
              <a:rPr dirty="0"/>
              <a:t> </a:t>
            </a:r>
            <a:r>
              <a:rPr dirty="0" err="1"/>
              <a:t>dentro</a:t>
            </a:r>
            <a:r>
              <a:rPr dirty="0"/>
              <a:t> de um </a:t>
            </a:r>
            <a:r>
              <a:rPr dirty="0" err="1"/>
              <a:t>mesmo</a:t>
            </a:r>
            <a:r>
              <a:rPr dirty="0"/>
              <a:t> </a:t>
            </a:r>
            <a:r>
              <a:rPr dirty="0" err="1"/>
              <a:t>grupo</a:t>
            </a:r>
            <a:r>
              <a:rPr dirty="0"/>
              <a:t> </a:t>
            </a:r>
            <a:r>
              <a:rPr dirty="0" err="1"/>
              <a:t>sejam</a:t>
            </a:r>
            <a:r>
              <a:rPr dirty="0"/>
              <a:t> </a:t>
            </a:r>
            <a:r>
              <a:rPr dirty="0" err="1"/>
              <a:t>semelhantes</a:t>
            </a:r>
            <a:r>
              <a:rPr dirty="0"/>
              <a:t> e </a:t>
            </a:r>
            <a:r>
              <a:rPr dirty="0" err="1"/>
              <a:t>diferentes</a:t>
            </a:r>
            <a:r>
              <a:rPr dirty="0"/>
              <a:t> entre </a:t>
            </a:r>
            <a:r>
              <a:rPr dirty="0" err="1"/>
              <a:t>grupos</a:t>
            </a:r>
            <a:r>
              <a:rPr dirty="0" smtClean="0"/>
              <a:t>.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Homogeneidade </a:t>
            </a:r>
            <a:r>
              <a:rPr lang="pt-PT" dirty="0" err="1" smtClean="0"/>
              <a:t>intra-grupo</a:t>
            </a:r>
            <a:endParaRPr lang="pt-PT" dirty="0" smtClean="0"/>
          </a:p>
          <a:p>
            <a:r>
              <a:rPr lang="pt-PT" dirty="0" smtClean="0"/>
              <a:t>Heterogeneidade </a:t>
            </a:r>
            <a:r>
              <a:rPr lang="pt-PT" dirty="0" err="1" smtClean="0"/>
              <a:t>inter-grupo</a:t>
            </a:r>
            <a:endParaRPr lang="pt-PT" dirty="0" smtClean="0"/>
          </a:p>
          <a:p>
            <a:endParaRPr lang="pt-PT" dirty="0"/>
          </a:p>
          <a:p>
            <a:r>
              <a:rPr lang="pt-PT" dirty="0" smtClean="0"/>
              <a:t>O número de clusters e a sua composição são determinados a posteriori</a:t>
            </a:r>
            <a:endParaRPr dirty="0"/>
          </a:p>
        </p:txBody>
      </p:sp>
      <p:pic>
        <p:nvPicPr>
          <p:cNvPr id="8194" name="Picture 2" descr="Análise de Agrupamentos - Técnicas Estatísticas para Reconhecimento de  Padrões - Prof. Aldo von Wangenhe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2" y="3109698"/>
            <a:ext cx="2736381" cy="198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7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Arial Rounded MT Bold" panose="020F0704030504030204" pitchFamily="34" charset="0"/>
              </a:rPr>
              <a:t>Conceito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Técnica</a:t>
            </a:r>
            <a:r>
              <a:rPr dirty="0" smtClean="0"/>
              <a:t> </a:t>
            </a:r>
            <a:r>
              <a:rPr dirty="0" err="1"/>
              <a:t>exploratória</a:t>
            </a:r>
            <a:r>
              <a:rPr dirty="0"/>
              <a:t> de </a:t>
            </a:r>
            <a:r>
              <a:rPr dirty="0" err="1"/>
              <a:t>análise</a:t>
            </a:r>
            <a:r>
              <a:rPr dirty="0"/>
              <a:t> </a:t>
            </a:r>
            <a:r>
              <a:rPr dirty="0" err="1"/>
              <a:t>multivariada</a:t>
            </a:r>
            <a:r>
              <a:rPr dirty="0"/>
              <a:t>.</a:t>
            </a:r>
          </a:p>
          <a:p>
            <a:r>
              <a:rPr dirty="0" smtClean="0"/>
              <a:t> </a:t>
            </a:r>
            <a:r>
              <a:rPr dirty="0"/>
              <a:t>Visa </a:t>
            </a:r>
            <a:r>
              <a:rPr dirty="0" err="1"/>
              <a:t>identificar</a:t>
            </a:r>
            <a:r>
              <a:rPr dirty="0"/>
              <a:t> </a:t>
            </a:r>
            <a:r>
              <a:rPr dirty="0" err="1"/>
              <a:t>estruturas</a:t>
            </a:r>
            <a:r>
              <a:rPr dirty="0"/>
              <a:t> </a:t>
            </a:r>
            <a:r>
              <a:rPr dirty="0" err="1"/>
              <a:t>naturais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dados.</a:t>
            </a:r>
          </a:p>
          <a:p>
            <a:r>
              <a:rPr dirty="0" err="1" smtClean="0"/>
              <a:t>Cada</a:t>
            </a:r>
            <a:r>
              <a:rPr dirty="0" smtClean="0"/>
              <a:t> </a:t>
            </a:r>
            <a:r>
              <a:rPr dirty="0"/>
              <a:t>cluster </a:t>
            </a:r>
            <a:r>
              <a:rPr dirty="0" err="1"/>
              <a:t>representa</a:t>
            </a:r>
            <a:r>
              <a:rPr dirty="0"/>
              <a:t> um </a:t>
            </a:r>
            <a:r>
              <a:rPr dirty="0" err="1"/>
              <a:t>segmento</a:t>
            </a:r>
            <a:r>
              <a:rPr dirty="0"/>
              <a:t> </a:t>
            </a:r>
            <a:r>
              <a:rPr dirty="0" err="1"/>
              <a:t>homogéneo</a:t>
            </a:r>
            <a:r>
              <a:rPr dirty="0"/>
              <a:t>.</a:t>
            </a:r>
          </a:p>
          <a:p>
            <a:r>
              <a:rPr lang="pt-PT" dirty="0" smtClean="0"/>
              <a:t>Aplicada na segmentação de mercado</a:t>
            </a:r>
          </a:p>
          <a:p>
            <a:r>
              <a:rPr lang="pt-PT" dirty="0" smtClean="0"/>
              <a:t>Cada grupo é caracterizado pelo </a:t>
            </a:r>
            <a:r>
              <a:rPr lang="pt-PT" dirty="0" err="1" smtClean="0"/>
              <a:t>centroide</a:t>
            </a:r>
            <a:r>
              <a:rPr lang="pt-PT" dirty="0" smtClean="0"/>
              <a:t> do grupo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734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>
                <a:latin typeface="Bahnschrift SemiBold SemiConden" panose="020B0502040204020203" pitchFamily="34" charset="0"/>
              </a:rPr>
              <a:t>Tipos</a:t>
            </a:r>
            <a:r>
              <a:rPr dirty="0">
                <a:latin typeface="Bahnschrift SemiBold SemiConden" panose="020B0502040204020203" pitchFamily="34" charset="0"/>
              </a:rPr>
              <a:t> de </a:t>
            </a:r>
            <a:r>
              <a:rPr dirty="0" err="1">
                <a:latin typeface="Bahnschrift SemiBold SemiConden" panose="020B0502040204020203" pitchFamily="34" charset="0"/>
              </a:rPr>
              <a:t>Métodos</a:t>
            </a:r>
            <a:endParaRPr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dirty="0"/>
              <a:t>1. </a:t>
            </a:r>
            <a:r>
              <a:rPr dirty="0" err="1"/>
              <a:t>Hierárquicos</a:t>
            </a:r>
            <a:r>
              <a:rPr dirty="0"/>
              <a:t>:</a:t>
            </a:r>
          </a:p>
          <a:p>
            <a:r>
              <a:rPr dirty="0" err="1" smtClean="0"/>
              <a:t>Criam</a:t>
            </a:r>
            <a:r>
              <a:rPr dirty="0" smtClean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árvore</a:t>
            </a:r>
            <a:r>
              <a:rPr dirty="0"/>
              <a:t> (</a:t>
            </a:r>
            <a:r>
              <a:rPr dirty="0" err="1"/>
              <a:t>dendrograma</a:t>
            </a:r>
            <a:r>
              <a:rPr dirty="0"/>
              <a:t>).</a:t>
            </a:r>
          </a:p>
          <a:p>
            <a:r>
              <a:rPr dirty="0" err="1" smtClean="0"/>
              <a:t>Não</a:t>
            </a:r>
            <a:r>
              <a:rPr dirty="0" smtClean="0"/>
              <a:t> </a:t>
            </a:r>
            <a:r>
              <a:rPr dirty="0" err="1"/>
              <a:t>requer</a:t>
            </a:r>
            <a:r>
              <a:rPr dirty="0"/>
              <a:t> </a:t>
            </a:r>
            <a:r>
              <a:rPr dirty="0" err="1"/>
              <a:t>número</a:t>
            </a:r>
            <a:r>
              <a:rPr dirty="0"/>
              <a:t> </a:t>
            </a:r>
            <a:r>
              <a:rPr dirty="0" err="1"/>
              <a:t>prévio</a:t>
            </a:r>
            <a:r>
              <a:rPr dirty="0"/>
              <a:t> de clusters.</a:t>
            </a:r>
          </a:p>
          <a:p>
            <a:r>
              <a:rPr dirty="0" err="1" smtClean="0"/>
              <a:t>Métodos</a:t>
            </a:r>
            <a:r>
              <a:rPr dirty="0"/>
              <a:t>: Single linkage, Complete linkage, Average linkage, </a:t>
            </a:r>
            <a:r>
              <a:rPr b="1" dirty="0"/>
              <a:t>Ward’s method</a:t>
            </a:r>
            <a:r>
              <a:rPr dirty="0"/>
              <a:t>.</a:t>
            </a:r>
          </a:p>
          <a:p>
            <a:endParaRPr dirty="0"/>
          </a:p>
          <a:p>
            <a:r>
              <a:rPr dirty="0"/>
              <a:t>2. </a:t>
            </a:r>
            <a:r>
              <a:rPr dirty="0" err="1"/>
              <a:t>Não-hierárquicos</a:t>
            </a:r>
            <a:r>
              <a:rPr dirty="0"/>
              <a:t>:</a:t>
            </a:r>
          </a:p>
          <a:p>
            <a:r>
              <a:rPr dirty="0" err="1" smtClean="0"/>
              <a:t>Exigem</a:t>
            </a:r>
            <a:r>
              <a:rPr dirty="0" smtClean="0"/>
              <a:t> </a:t>
            </a:r>
            <a:r>
              <a:rPr dirty="0" err="1"/>
              <a:t>definição</a:t>
            </a:r>
            <a:r>
              <a:rPr dirty="0"/>
              <a:t> </a:t>
            </a:r>
            <a:r>
              <a:rPr dirty="0" err="1"/>
              <a:t>prévia</a:t>
            </a:r>
            <a:r>
              <a:rPr dirty="0"/>
              <a:t> do </a:t>
            </a:r>
            <a:r>
              <a:rPr dirty="0" err="1"/>
              <a:t>número</a:t>
            </a:r>
            <a:r>
              <a:rPr dirty="0"/>
              <a:t> de clusters (k).</a:t>
            </a:r>
          </a:p>
          <a:p>
            <a:r>
              <a:rPr dirty="0" err="1" smtClean="0"/>
              <a:t>Método</a:t>
            </a:r>
            <a:r>
              <a:rPr dirty="0" smtClean="0"/>
              <a:t> </a:t>
            </a:r>
            <a:r>
              <a:rPr dirty="0" err="1"/>
              <a:t>mais</a:t>
            </a:r>
            <a:r>
              <a:rPr dirty="0"/>
              <a:t> </a:t>
            </a:r>
            <a:r>
              <a:rPr dirty="0" err="1"/>
              <a:t>comum</a:t>
            </a:r>
            <a:r>
              <a:rPr dirty="0"/>
              <a:t>: </a:t>
            </a:r>
            <a:r>
              <a:rPr b="1" dirty="0"/>
              <a:t>K-means</a:t>
            </a:r>
            <a:r>
              <a:rPr dirty="0"/>
              <a:t>.</a:t>
            </a:r>
          </a:p>
          <a:p>
            <a:r>
              <a:rPr dirty="0" err="1" smtClean="0"/>
              <a:t>Reatribuição</a:t>
            </a:r>
            <a:r>
              <a:rPr dirty="0" smtClean="0"/>
              <a:t> </a:t>
            </a:r>
            <a:r>
              <a:rPr dirty="0" err="1"/>
              <a:t>iterativa</a:t>
            </a:r>
            <a:r>
              <a:rPr dirty="0"/>
              <a:t> </a:t>
            </a:r>
            <a:r>
              <a:rPr dirty="0" err="1"/>
              <a:t>até</a:t>
            </a:r>
            <a:r>
              <a:rPr dirty="0"/>
              <a:t> </a:t>
            </a:r>
            <a:r>
              <a:rPr dirty="0" err="1"/>
              <a:t>estabilização</a:t>
            </a:r>
            <a:r>
              <a:rPr dirty="0"/>
              <a:t> dos </a:t>
            </a:r>
            <a:r>
              <a:rPr dirty="0" err="1"/>
              <a:t>grupos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94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Dendograma</a:t>
            </a:r>
            <a:endParaRPr lang="pt-PT" dirty="0"/>
          </a:p>
        </p:txBody>
      </p:sp>
      <p:pic>
        <p:nvPicPr>
          <p:cNvPr id="10242" name="Picture 2" descr="Hierarchical Cluster Analysis – Applied Multivariate Statistics in 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9419"/>
            <a:ext cx="8106393" cy="32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851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Ecrã Panorâmico</PresentationFormat>
  <Paragraphs>89</Paragraphs>
  <Slides>24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Bahnschrift</vt:lpstr>
      <vt:lpstr>Bahnschrift SemiBold SemiConden</vt:lpstr>
      <vt:lpstr>Calibri</vt:lpstr>
      <vt:lpstr>Calibri Light</vt:lpstr>
      <vt:lpstr>Symbol</vt:lpstr>
      <vt:lpstr>Tema do Office</vt:lpstr>
      <vt:lpstr>Análise Quantitativa de Dados  em Marketing</vt:lpstr>
      <vt:lpstr>Ficha n.º 10</vt:lpstr>
      <vt:lpstr>Apresentação do PowerPoint</vt:lpstr>
      <vt:lpstr>Base de dados: hostels</vt:lpstr>
      <vt:lpstr>Apresentação do PowerPoint</vt:lpstr>
      <vt:lpstr>Análise de Clusters/ Cluster Analysis)</vt:lpstr>
      <vt:lpstr>Conceito</vt:lpstr>
      <vt:lpstr>Tipos de Métodos</vt:lpstr>
      <vt:lpstr>Dendograma</vt:lpstr>
      <vt:lpstr>Etapas da Análise de Clusters</vt:lpstr>
      <vt:lpstr>Interpretação dos Resultados</vt:lpstr>
      <vt:lpstr>Validação dos Clusters</vt:lpstr>
      <vt:lpstr>Boas Práticas</vt:lpstr>
      <vt:lpstr>SPSS passo-a-passo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Síntese de resultados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Quantitativa de Dados  em Marketing</dc:title>
  <dc:creator>Ana Brochado</dc:creator>
  <cp:lastModifiedBy>Ana Brochado</cp:lastModifiedBy>
  <cp:revision>43</cp:revision>
  <dcterms:created xsi:type="dcterms:W3CDTF">2025-09-08T19:03:43Z</dcterms:created>
  <dcterms:modified xsi:type="dcterms:W3CDTF">2025-11-06T12:02:52Z</dcterms:modified>
</cp:coreProperties>
</file>